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64" r:id="rId6"/>
    <p:sldId id="275" r:id="rId7"/>
    <p:sldId id="274" r:id="rId8"/>
    <p:sldId id="263" r:id="rId9"/>
    <p:sldId id="259" r:id="rId10"/>
    <p:sldId id="265" r:id="rId11"/>
    <p:sldId id="266" r:id="rId12"/>
    <p:sldId id="260" r:id="rId13"/>
    <p:sldId id="261" r:id="rId14"/>
    <p:sldId id="270" r:id="rId15"/>
    <p:sldId id="267" r:id="rId16"/>
    <p:sldId id="271" r:id="rId17"/>
    <p:sldId id="272" r:id="rId18"/>
    <p:sldId id="277" r:id="rId19"/>
    <p:sldId id="278" r:id="rId20"/>
    <p:sldId id="273" r:id="rId21"/>
    <p:sldId id="282" r:id="rId22"/>
    <p:sldId id="279" r:id="rId23"/>
    <p:sldId id="285" r:id="rId24"/>
    <p:sldId id="284" r:id="rId25"/>
    <p:sldId id="286" r:id="rId26"/>
    <p:sldId id="280" r:id="rId27"/>
    <p:sldId id="287" r:id="rId28"/>
    <p:sldId id="281" r:id="rId29"/>
    <p:sldId id="283" r:id="rId30"/>
    <p:sldId id="289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maaldrich.com/technical-documents/articles/biofiles/citric-acid-cycl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discussion.com/metabolism/metabolism-and-its-integration-with-diagram/1126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biology/chapter/connections-of-carbohydrate-protein-and-lipid-metabolic-pathway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hematic-depiction-of-the-TCA-cycle-and-amino-acid-metabolism_fig4_31615437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biology/chapter/connections-of-carbohydrate-protein-and-lipid-metabolic-pathway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4alevel.blogspot.com/2015/08/89-krebs-cycl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Carbohydrate metabolism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Dr.Deepa.G.S</a:t>
            </a:r>
          </a:p>
          <a:p>
            <a:r>
              <a:rPr lang="en-US" dirty="0" smtClean="0"/>
              <a:t>Associate Professor</a:t>
            </a:r>
          </a:p>
          <a:p>
            <a:r>
              <a:rPr lang="en-US" dirty="0" smtClean="0"/>
              <a:t>Dept. of Physiology</a:t>
            </a:r>
          </a:p>
          <a:p>
            <a:r>
              <a:rPr lang="en-US" dirty="0" smtClean="0"/>
              <a:t>SKHMC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Reactions-TCA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1.Formation of </a:t>
            </a:r>
            <a:r>
              <a:rPr lang="en-US" b="1" dirty="0" smtClean="0"/>
              <a:t>citrate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2,3.Citarte </a:t>
            </a:r>
            <a:r>
              <a:rPr lang="en-US" dirty="0" err="1" smtClean="0"/>
              <a:t>isomerized</a:t>
            </a:r>
            <a:r>
              <a:rPr lang="en-US" dirty="0" smtClean="0"/>
              <a:t> to  </a:t>
            </a:r>
            <a:r>
              <a:rPr lang="en-US" b="1" dirty="0" err="1" smtClean="0"/>
              <a:t>isocitrate</a:t>
            </a: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4,5.Formation of </a:t>
            </a:r>
            <a:r>
              <a:rPr lang="en-US" b="1" dirty="0" smtClean="0"/>
              <a:t>alpha </a:t>
            </a:r>
            <a:r>
              <a:rPr lang="en-US" b="1" dirty="0" err="1" smtClean="0"/>
              <a:t>ketoglutarate</a:t>
            </a: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6.Conversion of alpha </a:t>
            </a:r>
            <a:r>
              <a:rPr lang="en-US" dirty="0" err="1" smtClean="0"/>
              <a:t>ketoglutarate</a:t>
            </a:r>
            <a:r>
              <a:rPr lang="en-US" dirty="0" smtClean="0"/>
              <a:t> to </a:t>
            </a:r>
            <a:r>
              <a:rPr lang="en-US" b="1" dirty="0" err="1" smtClean="0"/>
              <a:t>succinyl</a:t>
            </a:r>
            <a:r>
              <a:rPr lang="en-US" b="1" dirty="0" smtClean="0"/>
              <a:t> </a:t>
            </a:r>
            <a:r>
              <a:rPr lang="en-US" b="1" dirty="0" err="1" smtClean="0"/>
              <a:t>coA</a:t>
            </a: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7.Formation of </a:t>
            </a:r>
            <a:r>
              <a:rPr lang="en-US" b="1" dirty="0" err="1" smtClean="0"/>
              <a:t>succinate</a:t>
            </a: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8.Succinate to</a:t>
            </a:r>
            <a:r>
              <a:rPr lang="en-US" b="1" dirty="0" smtClean="0"/>
              <a:t> </a:t>
            </a:r>
            <a:r>
              <a:rPr lang="en-US" b="1" dirty="0" err="1" smtClean="0"/>
              <a:t>fumarate</a:t>
            </a: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9.Foramation of </a:t>
            </a:r>
            <a:r>
              <a:rPr lang="en-US" b="1" dirty="0" err="1" smtClean="0"/>
              <a:t>malate</a:t>
            </a: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10.Malate to </a:t>
            </a:r>
            <a:r>
              <a:rPr lang="en-US" b="1" dirty="0" err="1" smtClean="0"/>
              <a:t>oxaloacetate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Glycolysis and TCA cycle</a:t>
            </a:r>
            <a:endParaRPr lang="en-US" dirty="0"/>
          </a:p>
        </p:txBody>
      </p:sp>
      <p:pic>
        <p:nvPicPr>
          <p:cNvPr id="4" name="Content Placeholder 3" descr="636321_610353_an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6288419" cy="4918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TCA-krebs-cycl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0"/>
            <a:ext cx="6968149" cy="7141391"/>
          </a:xfrm>
        </p:spPr>
      </p:pic>
      <p:sp>
        <p:nvSpPr>
          <p:cNvPr id="9" name="Rectangle 8"/>
          <p:cNvSpPr/>
          <p:nvPr/>
        </p:nvSpPr>
        <p:spPr>
          <a:xfrm>
            <a:off x="3657600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https://www.sigmaaldrich.com/technical-documents/articles/biofiles/citric-acid-cycle.html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TCA cycle-Summary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lnSpc>
                <a:spcPct val="200000"/>
              </a:lnSpc>
              <a:buNone/>
            </a:pPr>
            <a:r>
              <a:rPr lang="en-US" sz="2800" b="1" dirty="0" smtClean="0"/>
              <a:t>Acetyl CoA+3 NAD</a:t>
            </a:r>
            <a:r>
              <a:rPr lang="en-US" sz="2800" b="1" baseline="30000" dirty="0" smtClean="0"/>
              <a:t>+ </a:t>
            </a:r>
            <a:r>
              <a:rPr lang="en-US" sz="2800" b="1" dirty="0" smtClean="0"/>
              <a:t>+FAD+GDP+Pi+2H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</a:p>
          <a:p>
            <a:pPr>
              <a:lnSpc>
                <a:spcPct val="200000"/>
              </a:lnSpc>
              <a:buNone/>
            </a:pPr>
            <a:r>
              <a:rPr lang="en-US" sz="2800" b="1" dirty="0" smtClean="0"/>
              <a:t>2CO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+3NADH+3H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+FADH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+GTP+CoA</a:t>
            </a:r>
            <a:endParaRPr lang="en-US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162800" y="2667000"/>
            <a:ext cx="548640" cy="2382"/>
          </a:xfrm>
          <a:prstGeom prst="straightConnector1">
            <a:avLst/>
          </a:prstGeom>
          <a:ln w="38100" cmpd="sng">
            <a:solidFill>
              <a:schemeClr val="tx1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Energetics</a:t>
            </a:r>
            <a:r>
              <a:rPr lang="en-US" dirty="0" smtClean="0"/>
              <a:t> of TCA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No of ATP generated by oxidation of  3NADH =3x3=9 (2.5x3=7.5)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of ATP generated by oxidation of  FADH</a:t>
            </a:r>
            <a:r>
              <a:rPr lang="en-US" baseline="-25000" dirty="0" smtClean="0"/>
              <a:t>2</a:t>
            </a:r>
            <a:r>
              <a:rPr lang="en-US" dirty="0" smtClean="0"/>
              <a:t> =2(1.5)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Of ATP generated by GTP = 1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Total ATP generated by oxidation of 1 molecule of Acetyl </a:t>
            </a:r>
            <a:r>
              <a:rPr lang="en-US" dirty="0" err="1" smtClean="0"/>
              <a:t>CoA</a:t>
            </a:r>
            <a:r>
              <a:rPr lang="en-US" dirty="0" smtClean="0"/>
              <a:t>=9+2+1=12 (7.5+1.5+1=10)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mrSJNgkoxQGrjTEzVY7aYB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800" y="685800"/>
            <a:ext cx="7867263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 in TCA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Thiamine –TPP-Co enzyme for alpha </a:t>
            </a:r>
            <a:r>
              <a:rPr lang="en-US" dirty="0" err="1" smtClean="0"/>
              <a:t>keto</a:t>
            </a:r>
            <a:r>
              <a:rPr lang="en-US" dirty="0" smtClean="0"/>
              <a:t> </a:t>
            </a:r>
            <a:r>
              <a:rPr lang="en-US" dirty="0" err="1" smtClean="0"/>
              <a:t>glutarate</a:t>
            </a:r>
            <a:r>
              <a:rPr lang="en-US" dirty="0" smtClean="0"/>
              <a:t> dehydrogenase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Riboflavin-FAD -coenzyme for </a:t>
            </a:r>
            <a:r>
              <a:rPr lang="en-US" dirty="0" err="1" smtClean="0"/>
              <a:t>Succinate</a:t>
            </a:r>
            <a:r>
              <a:rPr lang="en-US" dirty="0" smtClean="0"/>
              <a:t> dehydrogenase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Niacin-NAD</a:t>
            </a:r>
            <a:r>
              <a:rPr lang="en-US" baseline="30000" dirty="0" smtClean="0"/>
              <a:t> + </a:t>
            </a:r>
            <a:r>
              <a:rPr lang="en-US" dirty="0" smtClean="0"/>
              <a:t>electron acceptor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Pantothenic</a:t>
            </a:r>
            <a:r>
              <a:rPr lang="en-US" dirty="0" smtClean="0"/>
              <a:t> acid-as coenzyme A - Acetyl </a:t>
            </a:r>
            <a:r>
              <a:rPr lang="en-US" dirty="0" err="1" smtClean="0"/>
              <a:t>CoA</a:t>
            </a:r>
            <a:r>
              <a:rPr lang="en-US" dirty="0" smtClean="0"/>
              <a:t>, </a:t>
            </a:r>
            <a:r>
              <a:rPr lang="en-US" dirty="0" err="1" smtClean="0"/>
              <a:t>Succinyl</a:t>
            </a:r>
            <a:r>
              <a:rPr lang="en-US" dirty="0" smtClean="0"/>
              <a:t> </a:t>
            </a:r>
            <a:r>
              <a:rPr lang="en-US" dirty="0" err="1" smtClean="0"/>
              <a:t>CoA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Regulation of citric acid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By 3 enzymes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Citrate synthase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Isocitrate</a:t>
            </a:r>
            <a:r>
              <a:rPr lang="en-US" dirty="0" smtClean="0"/>
              <a:t> dehydrogenase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Alphaketoglutarate</a:t>
            </a:r>
            <a:r>
              <a:rPr lang="en-US" dirty="0" smtClean="0"/>
              <a:t> dehydrogenase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dirty="0" smtClean="0"/>
              <a:t>2.  </a:t>
            </a:r>
            <a:r>
              <a:rPr lang="en-US" b="1" dirty="0" smtClean="0"/>
              <a:t>Availability  and cellular need of ATP-High level of NAD</a:t>
            </a:r>
            <a:r>
              <a:rPr lang="en-US" b="1" baseline="30000" dirty="0" smtClean="0"/>
              <a:t>+</a:t>
            </a:r>
            <a:r>
              <a:rPr lang="en-US" b="1" dirty="0" smtClean="0"/>
              <a:t> and FAD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TCA cycle-Significance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Complete oxidation of Acetyl-</a:t>
            </a:r>
            <a:r>
              <a:rPr lang="en-US" b="1" dirty="0" err="1" smtClean="0"/>
              <a:t>CoA</a:t>
            </a:r>
            <a:r>
              <a:rPr lang="en-US" b="1" dirty="0" smtClean="0"/>
              <a:t>-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   </a:t>
            </a:r>
            <a:r>
              <a:rPr lang="en-US" dirty="0" smtClean="0"/>
              <a:t>Acetyl-</a:t>
            </a:r>
            <a:r>
              <a:rPr lang="en-US" dirty="0" err="1" smtClean="0"/>
              <a:t>CoA</a:t>
            </a:r>
            <a:r>
              <a:rPr lang="en-US" dirty="0" smtClean="0"/>
              <a:t> contains two carbon atoms which are removed in third and fourth step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Ten(Twelve) high energy phosphates produced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Final common oxidative pathway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Integration of major metabolic pathways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TCA cycle-Significance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Excess carbohydrates converted to fat</a:t>
            </a:r>
          </a:p>
          <a:p>
            <a:pPr>
              <a:lnSpc>
                <a:spcPct val="200000"/>
              </a:lnSpc>
            </a:pPr>
            <a:r>
              <a:rPr lang="en-US" b="1" dirty="0" err="1" smtClean="0"/>
              <a:t>Amphibolic</a:t>
            </a:r>
            <a:r>
              <a:rPr lang="en-US" b="1" dirty="0" smtClean="0"/>
              <a:t> pathway</a:t>
            </a:r>
            <a:r>
              <a:rPr lang="en-US" dirty="0" smtClean="0"/>
              <a:t>-Catabolic+ anabolic-Metabolic traffic cycle</a:t>
            </a:r>
          </a:p>
          <a:p>
            <a:pPr>
              <a:lnSpc>
                <a:spcPct val="200000"/>
              </a:lnSpc>
            </a:pPr>
            <a:r>
              <a:rPr lang="en-US" b="1" dirty="0" err="1" smtClean="0"/>
              <a:t>Anaplerotic</a:t>
            </a:r>
            <a:r>
              <a:rPr lang="en-US" b="1" dirty="0" smtClean="0"/>
              <a:t> role</a:t>
            </a:r>
            <a:r>
              <a:rPr lang="en-US" dirty="0" smtClean="0"/>
              <a:t>-</a:t>
            </a:r>
            <a:r>
              <a:rPr lang="en-US" dirty="0" err="1" smtClean="0"/>
              <a:t>Repleneshing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TCA cycle-</a:t>
            </a:r>
            <a:r>
              <a:rPr lang="en-US" sz="2800" dirty="0" err="1" smtClean="0"/>
              <a:t>Tricarboxylic</a:t>
            </a:r>
            <a:r>
              <a:rPr lang="en-US" sz="2800" dirty="0" smtClean="0"/>
              <a:t> acid cycle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7162800" cy="523653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Tricarboxylic</a:t>
            </a:r>
            <a:r>
              <a:rPr lang="en-US" dirty="0" smtClean="0"/>
              <a:t> acids like </a:t>
            </a:r>
            <a:r>
              <a:rPr lang="en-US" dirty="0" err="1" smtClean="0"/>
              <a:t>citrate,cisaconitate</a:t>
            </a:r>
            <a:r>
              <a:rPr lang="en-US" dirty="0" smtClean="0"/>
              <a:t> and </a:t>
            </a:r>
            <a:r>
              <a:rPr lang="en-US" dirty="0" err="1" smtClean="0"/>
              <a:t>isocitrate</a:t>
            </a:r>
            <a:r>
              <a:rPr lang="en-US" dirty="0" smtClean="0"/>
              <a:t> participate-Hence the name TCA cycle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Proposed by-Hans Adolf Krebs in 1937-nobel prize-1953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Other names: </a:t>
            </a:r>
            <a:r>
              <a:rPr lang="en-US" b="1" dirty="0" smtClean="0"/>
              <a:t>Citric acid cycle or </a:t>
            </a:r>
            <a:r>
              <a:rPr lang="en-US" b="1" dirty="0" err="1" smtClean="0"/>
              <a:t>Kreb’s</a:t>
            </a:r>
            <a:r>
              <a:rPr lang="en-US" b="1" dirty="0" smtClean="0"/>
              <a:t> cycle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Most important metabolic pathway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Operates only in Aerobic condition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/>
              <a:t>Location: Mitochondrial matrix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1596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Hexose</a:t>
            </a:r>
            <a:r>
              <a:rPr lang="en-US" b="1" dirty="0" smtClean="0"/>
              <a:t> monophosphate shunt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3340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b="1" dirty="0" smtClean="0"/>
              <a:t>Alternative pathway to Glycolysis and TCA cycle </a:t>
            </a:r>
            <a:r>
              <a:rPr lang="en-US" sz="2400" dirty="0" smtClean="0"/>
              <a:t>for oxidation of glucose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10% of glucose/day enter this pathway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Liver and RBC metabolize 30% of glucose by this pathway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Purpose-Generation of NADPH and pentose phosphates for nucleotide synthesis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Location: </a:t>
            </a:r>
            <a:r>
              <a:rPr lang="en-US" sz="2400" b="1" dirty="0" err="1" smtClean="0"/>
              <a:t>Cytosol</a:t>
            </a:r>
            <a:r>
              <a:rPr lang="en-US" sz="2400" b="1" dirty="0" smtClean="0"/>
              <a:t> .</a:t>
            </a:r>
            <a:r>
              <a:rPr lang="en-US" sz="2400" dirty="0" smtClean="0"/>
              <a:t>Active in Liver, mammary glands, testis, ovary, adipose tissue and adrenal cortex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HMP Shunt-Significance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Generates Two important products</a:t>
            </a:r>
          </a:p>
          <a:p>
            <a:pPr>
              <a:buNone/>
            </a:pPr>
            <a:r>
              <a:rPr lang="en-US" b="1" dirty="0" smtClean="0"/>
              <a:t>    NADPH and </a:t>
            </a:r>
            <a:r>
              <a:rPr lang="en-US" b="1" dirty="0" err="1" smtClean="0"/>
              <a:t>Pentoses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ATP-Neither utilized nor produced in  this</a:t>
            </a:r>
          </a:p>
          <a:p>
            <a:pPr>
              <a:buNone/>
            </a:pPr>
            <a:r>
              <a:rPr lang="en-US" b="1" dirty="0" smtClean="0"/>
              <a:t>    pathway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HMP Pathway-Oxidative phase</a:t>
            </a:r>
            <a:endParaRPr lang="en-US" dirty="0"/>
          </a:p>
        </p:txBody>
      </p:sp>
      <p:pic>
        <p:nvPicPr>
          <p:cNvPr id="4" name="Content Placeholder 3" descr="HMP_oxidative_phas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447800"/>
            <a:ext cx="5387182" cy="53871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Oxidative Pathway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molecules of NADPH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 molecule of Pentose Phosphate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G6PD-Regulates HMP shunt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G6PD-Regulates the cycle-irreversible reaction (First step-Rate limiting step)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Ratio of NADPH/NAD+ determines the flux of this cycle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HMP shunt-Non oxidative phase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99642"/>
            <a:ext cx="4495800" cy="51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NADPH-Significance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Reducing equivalent</a:t>
            </a:r>
            <a:r>
              <a:rPr lang="en-US" dirty="0" smtClean="0"/>
              <a:t>, </a:t>
            </a:r>
            <a:r>
              <a:rPr lang="en-US" b="1" dirty="0" smtClean="0"/>
              <a:t>NADPH</a:t>
            </a:r>
            <a:r>
              <a:rPr lang="en-US" dirty="0" smtClean="0"/>
              <a:t> required for </a:t>
            </a:r>
            <a:r>
              <a:rPr lang="en-US" b="1" dirty="0" smtClean="0"/>
              <a:t>reductive </a:t>
            </a:r>
            <a:r>
              <a:rPr lang="en-US" dirty="0" smtClean="0"/>
              <a:t>biosynthesis of fatty acids and steroids.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Active in Liver, mammary glands, testis, ovary, adipose tissue and adrenal cortex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Required by  RBC to keep </a:t>
            </a:r>
            <a:r>
              <a:rPr lang="en-US" dirty="0" err="1" smtClean="0"/>
              <a:t>glutothione</a:t>
            </a:r>
            <a:r>
              <a:rPr lang="en-US" dirty="0" smtClean="0"/>
              <a:t> in reduced state  to preserve the integrity of RBC membrane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NADPH-Significance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Necessary to keep Ferrous iron of </a:t>
            </a:r>
            <a:r>
              <a:rPr lang="en-US" dirty="0" err="1" smtClean="0"/>
              <a:t>hb</a:t>
            </a:r>
            <a:r>
              <a:rPr lang="en-US" dirty="0" smtClean="0"/>
              <a:t> in reduced state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Maximum concentration seen in lens of eyes to preserve transparency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Phagocytosis</a:t>
            </a:r>
            <a:r>
              <a:rPr lang="en-US" dirty="0" smtClean="0"/>
              <a:t> by WBC requires NADPH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Pentose-Importance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Availability of ribose-Required for synthesis of nucleic acids- DNA and RNA and nucleotides-ATP, NAD, FAD and </a:t>
            </a:r>
            <a:r>
              <a:rPr lang="en-US" dirty="0" err="1" smtClean="0"/>
              <a:t>CoA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ATP-Neither utilized nor produced in  this pathway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GPD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Inherited sex-linked disease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Affects RBC more:</a:t>
            </a:r>
          </a:p>
          <a:p>
            <a:pPr>
              <a:lnSpc>
                <a:spcPct val="170000"/>
              </a:lnSpc>
              <a:buNone/>
            </a:pPr>
            <a:r>
              <a:rPr lang="en-US" dirty="0" smtClean="0"/>
              <a:t>   Reduced NADPH- </a:t>
            </a:r>
            <a:r>
              <a:rPr lang="en-US" dirty="0" err="1" smtClean="0"/>
              <a:t>Accumlation</a:t>
            </a:r>
            <a:r>
              <a:rPr lang="en-US" dirty="0" smtClean="0"/>
              <a:t> of </a:t>
            </a:r>
            <a:r>
              <a:rPr lang="en-US" dirty="0" err="1" smtClean="0"/>
              <a:t>methhemoglobin</a:t>
            </a:r>
            <a:r>
              <a:rPr lang="en-US" dirty="0" smtClean="0"/>
              <a:t> and peroxides in RBC-</a:t>
            </a:r>
            <a:r>
              <a:rPr lang="en-US" dirty="0" err="1" smtClean="0"/>
              <a:t>Hemolysis</a:t>
            </a:r>
            <a:endParaRPr lang="en-US" dirty="0" smtClean="0"/>
          </a:p>
          <a:p>
            <a:pPr>
              <a:lnSpc>
                <a:spcPct val="170000"/>
              </a:lnSpc>
              <a:buNone/>
            </a:pPr>
            <a:r>
              <a:rPr lang="en-US" b="1" dirty="0" smtClean="0"/>
              <a:t>Manifestation: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Drug induced hemolytic anemia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Resistant to malaria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TCA Cycle-Functions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Central metabolic Pathway </a:t>
            </a:r>
            <a:r>
              <a:rPr lang="en-US" sz="2800" dirty="0" smtClean="0"/>
              <a:t>-Final common oxidative  pathway for carbohydrates, Fat and amino acids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5" name="Content Placeholder 3" descr="metabolism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29000"/>
            <a:ext cx="569197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/>
              <a:t>Reference: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/>
              <a:t>1.Biochemistry,U </a:t>
            </a:r>
            <a:r>
              <a:rPr lang="en-US" sz="2400" dirty="0" err="1" smtClean="0"/>
              <a:t>Satyanarayanan</a:t>
            </a:r>
            <a:r>
              <a:rPr lang="en-US" sz="2400" dirty="0" smtClean="0"/>
              <a:t>, U.Chakrapani,3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edition.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/>
              <a:t>2.Text book of Biochemistry for medical students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/>
              <a:t>    DM </a:t>
            </a:r>
            <a:r>
              <a:rPr lang="en-US" sz="2400" dirty="0" err="1" smtClean="0"/>
              <a:t>Vasudevan,Sreekumari</a:t>
            </a:r>
            <a:r>
              <a:rPr lang="en-US" sz="2400" dirty="0" smtClean="0"/>
              <a:t> S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p_image008_thumb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04800"/>
            <a:ext cx="9144000" cy="6934200"/>
          </a:xfrm>
        </p:spPr>
      </p:pic>
      <p:sp>
        <p:nvSpPr>
          <p:cNvPr id="6" name="Rectangle 5"/>
          <p:cNvSpPr/>
          <p:nvPr/>
        </p:nvSpPr>
        <p:spPr>
          <a:xfrm flipV="1">
            <a:off x="1295400" y="6396335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http://www.biologydiscussion.com/metabolism/metabolism-and-its-inte</a:t>
            </a:r>
            <a:r>
              <a:rPr lang="en-US" sz="800" dirty="0" smtClean="0">
                <a:hlinkClick r:id="rId3"/>
              </a:rPr>
              <a:t>gration-with-diag</a:t>
            </a:r>
          </a:p>
          <a:p>
            <a:endParaRPr lang="en-US" sz="800" dirty="0" smtClean="0">
              <a:hlinkClick r:id="rId3"/>
            </a:endParaRPr>
          </a:p>
          <a:p>
            <a:r>
              <a:rPr lang="en-US" sz="800" dirty="0" smtClean="0">
                <a:hlinkClick r:id="rId3"/>
              </a:rPr>
              <a:t>ram/11260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     Connections of Carbohydrate and Protein metabolism</a:t>
            </a:r>
            <a:endParaRPr lang="en-US" sz="1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62271"/>
            <a:ext cx="7239000" cy="474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0" y="61722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hlinkClick r:id="rId3"/>
              </a:rPr>
              <a:t>https://courses.lumenlearning.com/boundless-biology/chapter/connections-of-carbohydrate-protein-and-lipid-metabolic-pathways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Involves </a:t>
            </a:r>
            <a:r>
              <a:rPr lang="en-US" b="1" dirty="0" smtClean="0"/>
              <a:t>oxidation of acetyl </a:t>
            </a:r>
            <a:r>
              <a:rPr lang="en-US" b="1" dirty="0" err="1" smtClean="0"/>
              <a:t>CoA</a:t>
            </a:r>
            <a:r>
              <a:rPr lang="en-US" b="1" dirty="0" smtClean="0"/>
              <a:t> to Co</a:t>
            </a:r>
            <a:r>
              <a:rPr lang="en-US" b="1" baseline="-25000" dirty="0" smtClean="0"/>
              <a:t>2 </a:t>
            </a:r>
            <a:r>
              <a:rPr lang="en-US" b="1" dirty="0" smtClean="0"/>
              <a:t>and H</a:t>
            </a:r>
            <a:r>
              <a:rPr lang="en-US" b="1" baseline="-25000" dirty="0" smtClean="0"/>
              <a:t>2</a:t>
            </a:r>
            <a:r>
              <a:rPr lang="en-US" b="1" dirty="0" smtClean="0"/>
              <a:t>O- </a:t>
            </a:r>
            <a:r>
              <a:rPr lang="en-US" dirty="0" smtClean="0"/>
              <a:t>65-70% ATP synthesized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Supplies energy and provides many intermediates required for the synthesis of amino acids , glucose, </a:t>
            </a:r>
            <a:r>
              <a:rPr lang="en-US" dirty="0" err="1" smtClean="0"/>
              <a:t>heme</a:t>
            </a:r>
            <a:r>
              <a:rPr lang="en-US" dirty="0" smtClean="0"/>
              <a:t> etc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Source of reduced coenzymes </a:t>
            </a:r>
            <a:r>
              <a:rPr lang="en-US" dirty="0" smtClean="0"/>
              <a:t>that provide the substrate for the respiratory chain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Efflux of TCA cycle intermediates</a:t>
            </a:r>
            <a:endParaRPr lang="en-US" sz="2800" dirty="0"/>
          </a:p>
        </p:txBody>
      </p:sp>
      <p:pic>
        <p:nvPicPr>
          <p:cNvPr id="4" name="Content Placeholder 3" descr="Schematic-depiction-of-the-TCA-cycle-and-amino-acid-metabolis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27950"/>
            <a:ext cx="4724400" cy="5149050"/>
          </a:xfrm>
        </p:spPr>
      </p:pic>
      <p:sp>
        <p:nvSpPr>
          <p:cNvPr id="5" name="Rectangle 4"/>
          <p:cNvSpPr/>
          <p:nvPr/>
        </p:nvSpPr>
        <p:spPr>
          <a:xfrm>
            <a:off x="2286000" y="667333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smtClean="0">
                <a:hlinkClick r:id="rId3"/>
              </a:rPr>
              <a:t>https://www.researchgate.net/figure/Schematic-depiction-of-the-TCA-cycle-and-amino-acid-metabolism_fig4_316154379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Connections of Carbohydrate and Fat metabolism</a:t>
            </a:r>
            <a:endParaRPr lang="en-US" sz="3200" dirty="0"/>
          </a:p>
        </p:txBody>
      </p:sp>
      <p:pic>
        <p:nvPicPr>
          <p:cNvPr id="4" name="Content Placeholder 3" descr="Figure_07_06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7306131" cy="3629439"/>
          </a:xfrm>
        </p:spPr>
      </p:pic>
      <p:sp>
        <p:nvSpPr>
          <p:cNvPr id="5" name="Rectangle 4"/>
          <p:cNvSpPr/>
          <p:nvPr/>
        </p:nvSpPr>
        <p:spPr>
          <a:xfrm>
            <a:off x="1295400" y="5721934"/>
            <a:ext cx="6172200" cy="22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https://courses.lumenlearning.com/boundless-biology/chapter/connections-of-carbohydrate-protein-and-lipid-metabolic-pathways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TCA Cycle-Overview</a:t>
            </a:r>
            <a:endParaRPr lang="en-US" b="1" dirty="0"/>
          </a:p>
        </p:txBody>
      </p:sp>
      <p:pic>
        <p:nvPicPr>
          <p:cNvPr id="4" name="Content Placeholder 3" descr="Krebs cyc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5574416" cy="4755674"/>
          </a:xfrm>
        </p:spPr>
      </p:pic>
      <p:sp>
        <p:nvSpPr>
          <p:cNvPr id="5" name="Rectangle 4"/>
          <p:cNvSpPr/>
          <p:nvPr/>
        </p:nvSpPr>
        <p:spPr>
          <a:xfrm>
            <a:off x="1066800" y="6211669"/>
            <a:ext cx="6019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hlinkClick r:id="rId3"/>
              </a:rPr>
              <a:t>http://biology4alevel.blogspot.com/2015/08/89-krebs-cycle.html</a:t>
            </a:r>
            <a:endParaRPr lang="en-US" sz="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564</TotalTime>
  <Words>641</Words>
  <Application>Microsoft Office PowerPoint</Application>
  <PresentationFormat>On-screen Show (4:3)</PresentationFormat>
  <Paragraphs>120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Opulent</vt:lpstr>
      <vt:lpstr>Carbohydrate metabolism</vt:lpstr>
      <vt:lpstr>TCA cycle-Tricarboxylic acid cycle</vt:lpstr>
      <vt:lpstr>TCA Cycle-Functions</vt:lpstr>
      <vt:lpstr>Slide 4</vt:lpstr>
      <vt:lpstr>      Connections of Carbohydrate and Protein metabolism</vt:lpstr>
      <vt:lpstr>TCA cycle</vt:lpstr>
      <vt:lpstr>Efflux of TCA cycle intermediates</vt:lpstr>
      <vt:lpstr>Connections of Carbohydrate and Fat metabolism</vt:lpstr>
      <vt:lpstr>TCA Cycle-Overview</vt:lpstr>
      <vt:lpstr>Reactions-TCA cycle</vt:lpstr>
      <vt:lpstr>Glycolysis and TCA cycle</vt:lpstr>
      <vt:lpstr>Slide 12</vt:lpstr>
      <vt:lpstr>TCA cycle-Summary</vt:lpstr>
      <vt:lpstr>Energetics of TCA cycle</vt:lpstr>
      <vt:lpstr>Slide 15</vt:lpstr>
      <vt:lpstr>Vitamins in TCA cycle</vt:lpstr>
      <vt:lpstr>Regulation of citric acid cycle</vt:lpstr>
      <vt:lpstr>TCA cycle-Significance</vt:lpstr>
      <vt:lpstr>TCA cycle-Significance</vt:lpstr>
      <vt:lpstr>Hexose monophosphate shunt</vt:lpstr>
      <vt:lpstr>HMP Shunt-Significance</vt:lpstr>
      <vt:lpstr>HMP Pathway-Oxidative phase</vt:lpstr>
      <vt:lpstr>Oxidative Pathway </vt:lpstr>
      <vt:lpstr>G6PD-Regulates HMP shunt</vt:lpstr>
      <vt:lpstr>HMP shunt-Non oxidative phase</vt:lpstr>
      <vt:lpstr>NADPH-Significance</vt:lpstr>
      <vt:lpstr>NADPH-Significance</vt:lpstr>
      <vt:lpstr>Pentose-Importance</vt:lpstr>
      <vt:lpstr>GPD deficiency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 metabolism</dc:title>
  <dc:creator>Dept of Physiology.</dc:creator>
  <cp:lastModifiedBy>Windows</cp:lastModifiedBy>
  <cp:revision>61</cp:revision>
  <dcterms:created xsi:type="dcterms:W3CDTF">2006-08-16T00:00:00Z</dcterms:created>
  <dcterms:modified xsi:type="dcterms:W3CDTF">2020-08-20T09:36:20Z</dcterms:modified>
</cp:coreProperties>
</file>